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 bookmarkIdSeed="2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62" r:id="rId5"/>
    <p:sldId id="292" r:id="rId6"/>
    <p:sldId id="293" r:id="rId7"/>
    <p:sldId id="264" r:id="rId8"/>
    <p:sldId id="294" r:id="rId9"/>
    <p:sldId id="259" r:id="rId10"/>
    <p:sldId id="265" r:id="rId11"/>
    <p:sldId id="266" r:id="rId12"/>
    <p:sldId id="267" r:id="rId13"/>
    <p:sldId id="269" r:id="rId14"/>
    <p:sldId id="286" r:id="rId15"/>
    <p:sldId id="287" r:id="rId16"/>
    <p:sldId id="288" r:id="rId17"/>
    <p:sldId id="289" r:id="rId18"/>
    <p:sldId id="270" r:id="rId19"/>
    <p:sldId id="295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roxima Nova" panose="02000506030000020004" pitchFamily="50" charset="0"/>
      <p:bold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Black" panose="02000000000000000000" pitchFamily="2" charset="0"/>
      <p:bold r:id="rId31"/>
      <p:boldItalic r:id="rId32"/>
    </p:embeddedFont>
    <p:embeddedFont>
      <p:font typeface="Roboto Light" panose="02000000000000000000" pitchFamily="2" charset="0"/>
      <p:regular r:id="rId33"/>
      <p:bold r:id="rId34"/>
      <p:italic r:id="rId35"/>
      <p:boldItalic r:id="rId36"/>
    </p:embeddedFont>
    <p:embeddedFont>
      <p:font typeface="Roboto Medium" panose="02000000000000000000" pitchFamily="2" charset="0"/>
      <p:regular r:id="rId37"/>
      <p:bold r:id="rId38"/>
      <p:italic r:id="rId39"/>
      <p:boldItalic r:id="rId40"/>
    </p:embeddedFont>
    <p:embeddedFont>
      <p:font typeface="Roboto Thin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jCYygPsRLrdS2s324FO8moecMjP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vin Hubbard" initials="" lastIdx="7" clrIdx="0"/>
  <p:cmAuthor id="1" name="Kant, Andrew C." initials="KAC" lastIdx="1" clrIdx="1">
    <p:extLst>
      <p:ext uri="{19B8F6BF-5375-455C-9EA6-DF929625EA0E}">
        <p15:presenceInfo xmlns:p15="http://schemas.microsoft.com/office/powerpoint/2012/main" userId="S::akant@ad.unc.edu::f6f44692-e6dc-49c7-bf1b-68c49c0259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8A"/>
    <a:srgbClr val="FCF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364" autoAdjust="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56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a6c9cc18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a6c9cc18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fa6c9cc18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Each Node is structured as a Clinical Problem Statement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Format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8" name="Google Shape;15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8" name="Google Shape;15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568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8" name="Google Shape;15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441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8" name="Google Shape;15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012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8" name="Google Shape;15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046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600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9" name="Google Shape;7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solution that addresses one of those problems.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solution that addresses one of those problems.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48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solution that addresses one of those problems.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7464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solidFill>
                <a:srgbClr val="44546A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1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/ Intro 1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4"/>
          <p:cNvSpPr txBox="1">
            <a:spLocks noGrp="1"/>
          </p:cNvSpPr>
          <p:nvPr>
            <p:ph type="ctrTitle"/>
          </p:nvPr>
        </p:nvSpPr>
        <p:spPr>
          <a:xfrm>
            <a:off x="507303" y="2580588"/>
            <a:ext cx="5722189" cy="2039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"/>
              <a:buNone/>
              <a:defRPr sz="3200" b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ubTitle" idx="1"/>
          </p:nvPr>
        </p:nvSpPr>
        <p:spPr>
          <a:xfrm>
            <a:off x="507303" y="5159816"/>
            <a:ext cx="6956612" cy="74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5" name="Google Shape;1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4891" y="468980"/>
            <a:ext cx="5786956" cy="516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03" y="6337435"/>
            <a:ext cx="4998142" cy="34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4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303" y="867266"/>
            <a:ext cx="4746526" cy="80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Title">
  <p:cSld name="1_Blank 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03" y="6337435"/>
            <a:ext cx="4998142" cy="34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3186" y="6337435"/>
            <a:ext cx="2051511" cy="34956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4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Roboto"/>
              <a:buNone/>
              <a:defRPr sz="3600" b="0" i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Title">
  <p:cSld name="2_Blank 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03" y="6337435"/>
            <a:ext cx="4998142" cy="34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3186" y="6337435"/>
            <a:ext cx="2051511" cy="34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Footer">
  <p:cSld name="2_Blank Foot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03" y="6337435"/>
            <a:ext cx="4998142" cy="34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3186" y="6337435"/>
            <a:ext cx="2051511" cy="34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>
  <p:cSld name="Slide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5"/>
          <p:cNvSpPr txBox="1">
            <a:spLocks noGrp="1"/>
          </p:cNvSpPr>
          <p:nvPr>
            <p:ph type="body" idx="1"/>
          </p:nvPr>
        </p:nvSpPr>
        <p:spPr>
          <a:xfrm>
            <a:off x="838200" y="1069848"/>
            <a:ext cx="10515600" cy="4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Google Shape;20;p45"/>
          <p:cNvCxnSpPr/>
          <p:nvPr/>
        </p:nvCxnSpPr>
        <p:spPr>
          <a:xfrm>
            <a:off x="507303" y="893495"/>
            <a:ext cx="1117739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0" dir="2700000" algn="tl" rotWithShape="0">
              <a:srgbClr val="757070">
                <a:alpha val="40000"/>
              </a:srgbClr>
            </a:outerShdw>
          </a:effectLst>
        </p:spPr>
      </p:cxnSp>
      <p:sp>
        <p:nvSpPr>
          <p:cNvPr id="21" name="Google Shape;21;p45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Roboto"/>
              <a:buNone/>
              <a:defRPr b="0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Footer">
  <p:cSld name="1_Blank Foo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03" y="6337435"/>
            <a:ext cx="4998142" cy="34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3186" y="6337435"/>
            <a:ext cx="2051511" cy="34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8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body" idx="1"/>
          </p:nvPr>
        </p:nvSpPr>
        <p:spPr>
          <a:xfrm>
            <a:off x="838200" y="1069675"/>
            <a:ext cx="10515600" cy="489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 Footer">
  <p:cSld name="Blank Title Foot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03" y="6337435"/>
            <a:ext cx="4998142" cy="34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3186" y="6337435"/>
            <a:ext cx="2051511" cy="349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49"/>
          <p:cNvCxnSpPr/>
          <p:nvPr/>
        </p:nvCxnSpPr>
        <p:spPr>
          <a:xfrm>
            <a:off x="507303" y="893495"/>
            <a:ext cx="1117739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0" dir="2700000" algn="tl" rotWithShape="0">
              <a:srgbClr val="757070">
                <a:alpha val="40000"/>
              </a:srgbClr>
            </a:outerShdw>
          </a:effectLst>
        </p:spPr>
      </p:cxnSp>
      <p:sp>
        <p:nvSpPr>
          <p:cNvPr id="40" name="Google Shape;40;p49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">
  <p:cSld name="Blank 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50"/>
          <p:cNvCxnSpPr/>
          <p:nvPr/>
        </p:nvCxnSpPr>
        <p:spPr>
          <a:xfrm>
            <a:off x="507303" y="893495"/>
            <a:ext cx="1117739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0" dir="2700000" algn="tl" rotWithShape="0">
              <a:srgbClr val="757070">
                <a:alpha val="40000"/>
              </a:srgbClr>
            </a:outerShdw>
          </a:effectLst>
        </p:spPr>
      </p:cxnSp>
      <p:sp>
        <p:nvSpPr>
          <p:cNvPr id="43" name="Google Shape;43;p50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>
  <p:cSld name="Blank 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52"/>
          <p:cNvCxnSpPr/>
          <p:nvPr/>
        </p:nvCxnSpPr>
        <p:spPr>
          <a:xfrm>
            <a:off x="507303" y="893495"/>
            <a:ext cx="1117739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0" dir="2700000" algn="tl" rotWithShape="0">
              <a:srgbClr val="757070">
                <a:alpha val="40000"/>
              </a:srgbClr>
            </a:outerShdw>
          </a:effectLst>
        </p:spPr>
      </p:cxnSp>
      <p:sp>
        <p:nvSpPr>
          <p:cNvPr id="47" name="Google Shape;47;p52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Roboto"/>
              <a:buNone/>
              <a:defRPr b="0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body" idx="1"/>
          </p:nvPr>
        </p:nvSpPr>
        <p:spPr>
          <a:xfrm>
            <a:off x="838200" y="1148055"/>
            <a:ext cx="10515600" cy="229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2"/>
          </p:nvPr>
        </p:nvSpPr>
        <p:spPr>
          <a:xfrm>
            <a:off x="838200" y="3667407"/>
            <a:ext cx="10515600" cy="229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able">
  <p:cSld name="Slide Tab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53"/>
          <p:cNvCxnSpPr/>
          <p:nvPr/>
        </p:nvCxnSpPr>
        <p:spPr>
          <a:xfrm>
            <a:off x="507303" y="893495"/>
            <a:ext cx="1117739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0" dir="2700000" algn="tl" rotWithShape="0">
              <a:srgbClr val="757070">
                <a:alpha val="40000"/>
              </a:srgbClr>
            </a:outerShdw>
          </a:effectLst>
        </p:spPr>
      </p:cxnSp>
      <p:sp>
        <p:nvSpPr>
          <p:cNvPr id="52" name="Google Shape;52;p53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Roboto"/>
              <a:buNone/>
              <a:defRPr sz="3600" b="0" i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069675"/>
            <a:ext cx="10515600" cy="489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507303" y="2580588"/>
            <a:ext cx="5722189" cy="2039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Roboto Medium"/>
              <a:buNone/>
            </a:pPr>
            <a:r>
              <a:rPr lang="en-US" sz="4400">
                <a:latin typeface="Roboto Medium"/>
                <a:ea typeface="Roboto Medium"/>
                <a:cs typeface="Roboto Medium"/>
                <a:sym typeface="Roboto Medium"/>
              </a:rPr>
              <a:t>Problem Discovery MicroSprint</a:t>
            </a:r>
            <a:endParaRPr sz="4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507303" y="5159816"/>
            <a:ext cx="6956612" cy="74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fld id="{37B4E7D8-6F5E-426E-8D1A-3968054F4BB0}" type="datetime2">
              <a:rPr lang="en-US" smtClean="0">
                <a:latin typeface="Roboto Thin"/>
                <a:ea typeface="Roboto Thin"/>
                <a:cs typeface="Roboto Thin"/>
                <a:sym typeface="Roboto Thin"/>
              </a:rPr>
              <a:t>Tuesday, December 7, 2021</a:t>
            </a:fld>
            <a:endParaRPr dirty="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a6c9cc184_0_4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Warm-up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 |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Thin"/>
              </a:rPr>
              <a:t> </a:t>
            </a:r>
            <a:r>
              <a:rPr lang="en-US" dirty="0">
                <a:solidFill>
                  <a:srgbClr val="262626"/>
                </a:solidFill>
                <a:latin typeface="Roboto Thin"/>
                <a:ea typeface="Roboto Thin"/>
                <a:cs typeface="Roboto Thin"/>
                <a:sym typeface="Roboto Thin"/>
              </a:rPr>
              <a:t>Cultivate an Elastic Mind </a:t>
            </a:r>
            <a:endParaRPr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DBF2CCD9-1E07-4E15-81C1-5B632FF25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88" y="313481"/>
            <a:ext cx="1854604" cy="3499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C19029-9F0B-4D39-A02C-50726C07A001}"/>
              </a:ext>
            </a:extLst>
          </p:cNvPr>
          <p:cNvSpPr/>
          <p:nvPr/>
        </p:nvSpPr>
        <p:spPr>
          <a:xfrm>
            <a:off x="254394" y="4181594"/>
            <a:ext cx="914400" cy="9144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Bottle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Google Shape;122;p11">
            <a:extLst>
              <a:ext uri="{FF2B5EF4-FFF2-40B4-BE49-F238E27FC236}">
                <a16:creationId xmlns:a16="http://schemas.microsoft.com/office/drawing/2014/main" id="{FE692EA1-A611-4A7E-8FA5-A681A2A0F8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139320"/>
            <a:ext cx="10515600" cy="173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Facilitator provides word prompt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Type the word you associate with the previous word,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as quickly as possible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  <a:sym typeface="Roboto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CD4E3-1045-4BB5-ACE8-CECFA0E06DEB}"/>
              </a:ext>
            </a:extLst>
          </p:cNvPr>
          <p:cNvSpPr txBox="1"/>
          <p:nvPr/>
        </p:nvSpPr>
        <p:spPr>
          <a:xfrm>
            <a:off x="152400" y="3577288"/>
            <a:ext cx="5258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Example: Word Association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8B6216-D3A8-49DD-BA09-53AF7D545E4B}"/>
              </a:ext>
            </a:extLst>
          </p:cNvPr>
          <p:cNvSpPr/>
          <p:nvPr/>
        </p:nvSpPr>
        <p:spPr>
          <a:xfrm>
            <a:off x="1444361" y="4181594"/>
            <a:ext cx="914400" cy="9144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3537AD-5A9B-4A60-8B71-770739702438}"/>
              </a:ext>
            </a:extLst>
          </p:cNvPr>
          <p:cNvSpPr/>
          <p:nvPr/>
        </p:nvSpPr>
        <p:spPr>
          <a:xfrm>
            <a:off x="2634328" y="4181594"/>
            <a:ext cx="914400" cy="9144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Waterfall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213837-3420-4E2A-8D0D-1EBB40483FF1}"/>
              </a:ext>
            </a:extLst>
          </p:cNvPr>
          <p:cNvSpPr/>
          <p:nvPr/>
        </p:nvSpPr>
        <p:spPr>
          <a:xfrm>
            <a:off x="3824295" y="4181594"/>
            <a:ext cx="914400" cy="9144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 Parks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051F11-CDA7-4A60-91D8-B3A35E84D89C}"/>
              </a:ext>
            </a:extLst>
          </p:cNvPr>
          <p:cNvSpPr/>
          <p:nvPr/>
        </p:nvSpPr>
        <p:spPr>
          <a:xfrm>
            <a:off x="5014262" y="4181594"/>
            <a:ext cx="914400" cy="9144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Yellowstone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1C828-49CF-47A8-A977-8C56B3E447B0}"/>
              </a:ext>
            </a:extLst>
          </p:cNvPr>
          <p:cNvSpPr/>
          <p:nvPr/>
        </p:nvSpPr>
        <p:spPr>
          <a:xfrm>
            <a:off x="6204229" y="4181594"/>
            <a:ext cx="914400" cy="9144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Bison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57C4D7-1EA8-4A2A-8003-DC0046D34F05}"/>
              </a:ext>
            </a:extLst>
          </p:cNvPr>
          <p:cNvSpPr/>
          <p:nvPr/>
        </p:nvSpPr>
        <p:spPr>
          <a:xfrm>
            <a:off x="7394196" y="4181594"/>
            <a:ext cx="914400" cy="9144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Hunting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33A690-D69B-43A3-AC2D-48CE328BCD14}"/>
              </a:ext>
            </a:extLst>
          </p:cNvPr>
          <p:cNvSpPr/>
          <p:nvPr/>
        </p:nvSpPr>
        <p:spPr>
          <a:xfrm>
            <a:off x="8584163" y="4181594"/>
            <a:ext cx="914400" cy="9144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Mountain Lion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37523E-79A2-4B7A-8C3D-382737EFF61F}"/>
              </a:ext>
            </a:extLst>
          </p:cNvPr>
          <p:cNvSpPr/>
          <p:nvPr/>
        </p:nvSpPr>
        <p:spPr>
          <a:xfrm>
            <a:off x="9774130" y="4181594"/>
            <a:ext cx="914400" cy="9144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Mountain Dew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7276A5-E426-4F33-AEE9-190EB62F75CE}"/>
              </a:ext>
            </a:extLst>
          </p:cNvPr>
          <p:cNvSpPr/>
          <p:nvPr/>
        </p:nvSpPr>
        <p:spPr>
          <a:xfrm>
            <a:off x="10964093" y="4181594"/>
            <a:ext cx="914400" cy="9144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Obesity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838200" y="1069848"/>
            <a:ext cx="10587361" cy="106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What problems prevent you from the best version of care for your patients?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sz="3600" b="0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Reflection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 |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Thin"/>
              </a:rPr>
              <a:t> </a:t>
            </a:r>
            <a:r>
              <a:rPr lang="en-US" dirty="0">
                <a:solidFill>
                  <a:srgbClr val="262626"/>
                </a:solidFill>
                <a:latin typeface="Roboto Thin"/>
                <a:ea typeface="Roboto Thin"/>
                <a:cs typeface="Roboto Thin"/>
                <a:sym typeface="Roboto Thin"/>
              </a:rPr>
              <a:t>Challenge Statement</a:t>
            </a:r>
            <a:endParaRPr sz="3600" dirty="0">
              <a:solidFill>
                <a:srgbClr val="171616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D56E28CC-0161-4A07-96B6-8D3E5BA20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88" y="313481"/>
            <a:ext cx="1854604" cy="3499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B9F022-38A3-47E3-A994-3B737C64CE12}"/>
              </a:ext>
            </a:extLst>
          </p:cNvPr>
          <p:cNvSpPr/>
          <p:nvPr/>
        </p:nvSpPr>
        <p:spPr>
          <a:xfrm>
            <a:off x="2020547" y="2863949"/>
            <a:ext cx="1371600" cy="13716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Complex Patient Care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38716-5604-41A6-B70E-F072CCC8CCAD}"/>
              </a:ext>
            </a:extLst>
          </p:cNvPr>
          <p:cNvSpPr/>
          <p:nvPr/>
        </p:nvSpPr>
        <p:spPr>
          <a:xfrm>
            <a:off x="2020547" y="4873753"/>
            <a:ext cx="1371600" cy="13716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Poor Patient Follow-up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9050D6-AFEE-47F0-81A7-EDD71710678E}"/>
              </a:ext>
            </a:extLst>
          </p:cNvPr>
          <p:cNvSpPr/>
          <p:nvPr/>
        </p:nvSpPr>
        <p:spPr>
          <a:xfrm>
            <a:off x="3716323" y="2863949"/>
            <a:ext cx="1371600" cy="13716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Adverse Events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6E35B4-7332-41D6-8371-6F30788D7E01}"/>
              </a:ext>
            </a:extLst>
          </p:cNvPr>
          <p:cNvSpPr/>
          <p:nvPr/>
        </p:nvSpPr>
        <p:spPr>
          <a:xfrm>
            <a:off x="3716323" y="4873753"/>
            <a:ext cx="1371600" cy="13716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Underserved Diseases or Populations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C3124-1D49-41E5-8BDF-8E0E38231C06}"/>
              </a:ext>
            </a:extLst>
          </p:cNvPr>
          <p:cNvSpPr txBox="1"/>
          <p:nvPr/>
        </p:nvSpPr>
        <p:spPr>
          <a:xfrm>
            <a:off x="837104" y="2111730"/>
            <a:ext cx="5258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Example Areas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814C7-6751-4F3C-997F-88B14C874B11}"/>
              </a:ext>
            </a:extLst>
          </p:cNvPr>
          <p:cNvSpPr/>
          <p:nvPr/>
        </p:nvSpPr>
        <p:spPr>
          <a:xfrm>
            <a:off x="5412099" y="2863949"/>
            <a:ext cx="1371600" cy="13716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Poor Ergonomics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0C2658-B555-445F-95CF-F5A1F73937A5}"/>
              </a:ext>
            </a:extLst>
          </p:cNvPr>
          <p:cNvSpPr/>
          <p:nvPr/>
        </p:nvSpPr>
        <p:spPr>
          <a:xfrm>
            <a:off x="5412099" y="4873753"/>
            <a:ext cx="1371600" cy="13716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Readmission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3F2226-4415-4568-83AE-422C3255DBC2}"/>
              </a:ext>
            </a:extLst>
          </p:cNvPr>
          <p:cNvSpPr/>
          <p:nvPr/>
        </p:nvSpPr>
        <p:spPr>
          <a:xfrm>
            <a:off x="7107875" y="2863949"/>
            <a:ext cx="1371600" cy="13716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Ineffective Treatments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308936-29D3-4ADA-988F-D10F62CA1B39}"/>
              </a:ext>
            </a:extLst>
          </p:cNvPr>
          <p:cNvSpPr/>
          <p:nvPr/>
        </p:nvSpPr>
        <p:spPr>
          <a:xfrm>
            <a:off x="7107875" y="4873753"/>
            <a:ext cx="1371600" cy="13716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Slow Diagnostic Testing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F9125-1E20-4851-AB54-98D3B0FA77C7}"/>
              </a:ext>
            </a:extLst>
          </p:cNvPr>
          <p:cNvSpPr/>
          <p:nvPr/>
        </p:nvSpPr>
        <p:spPr>
          <a:xfrm>
            <a:off x="8803651" y="2863949"/>
            <a:ext cx="1371600" cy="13716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Surgical Complication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BD3EC6-1FAF-42BB-B832-53DC681482B6}"/>
              </a:ext>
            </a:extLst>
          </p:cNvPr>
          <p:cNvSpPr/>
          <p:nvPr/>
        </p:nvSpPr>
        <p:spPr>
          <a:xfrm>
            <a:off x="8803651" y="4873753"/>
            <a:ext cx="1371600" cy="13716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Diagnostic Error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811566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sz="3600" b="0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Reflection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 |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Thin"/>
              </a:rPr>
              <a:t> </a:t>
            </a:r>
            <a:r>
              <a:rPr lang="en-US" dirty="0">
                <a:latin typeface="Roboto Thin"/>
                <a:ea typeface="Roboto Thin"/>
                <a:cs typeface="Roboto Thin"/>
                <a:sym typeface="Roboto Thin"/>
              </a:rPr>
              <a:t>Format Clinical Problems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D06286-240F-41CD-8B9B-99F418A95E37}"/>
              </a:ext>
            </a:extLst>
          </p:cNvPr>
          <p:cNvSpPr/>
          <p:nvPr/>
        </p:nvSpPr>
        <p:spPr>
          <a:xfrm>
            <a:off x="1022762" y="2286000"/>
            <a:ext cx="2286000" cy="2286000"/>
          </a:xfrm>
          <a:prstGeom prst="rect">
            <a:avLst/>
          </a:prstGeom>
          <a:solidFill>
            <a:srgbClr val="FCFE7D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way to address…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(problem)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that…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(primary outcome)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582751-91A2-4A2B-9962-93974E7EE11C}"/>
              </a:ext>
            </a:extLst>
          </p:cNvPr>
          <p:cNvSpPr/>
          <p:nvPr/>
        </p:nvSpPr>
        <p:spPr>
          <a:xfrm>
            <a:off x="4574047" y="2286000"/>
            <a:ext cx="2286000" cy="2286000"/>
          </a:xfrm>
          <a:prstGeom prst="rect">
            <a:avLst/>
          </a:prstGeom>
          <a:solidFill>
            <a:srgbClr val="FFE08A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way to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characterize heart and lung function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decreases diagnosis time for congestive heart failure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6B8087-F055-4962-8870-5F8087C8B6FE}"/>
              </a:ext>
            </a:extLst>
          </p:cNvPr>
          <p:cNvSpPr txBox="1"/>
          <p:nvPr/>
        </p:nvSpPr>
        <p:spPr>
          <a:xfrm>
            <a:off x="4503026" y="1688518"/>
            <a:ext cx="5258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Examples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F02104-9C96-4F72-96EF-2F3C55D93C0D}"/>
              </a:ext>
            </a:extLst>
          </p:cNvPr>
          <p:cNvSpPr/>
          <p:nvPr/>
        </p:nvSpPr>
        <p:spPr>
          <a:xfrm>
            <a:off x="8235168" y="2286000"/>
            <a:ext cx="2286000" cy="2286000"/>
          </a:xfrm>
          <a:prstGeom prst="rect">
            <a:avLst/>
          </a:prstGeom>
          <a:solidFill>
            <a:srgbClr val="FFE08A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way to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continuously evaluate markers of tissue perfusion in critically ill patients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reduces mortality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9DBE7-11CA-4D1D-8B23-F67F89DBECAF}"/>
              </a:ext>
            </a:extLst>
          </p:cNvPr>
          <p:cNvSpPr txBox="1"/>
          <p:nvPr/>
        </p:nvSpPr>
        <p:spPr>
          <a:xfrm>
            <a:off x="1022762" y="1688518"/>
            <a:ext cx="2350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Format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If this problem is addressed,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lvl="1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lvl="1" indent="-19430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Measurable patient outcomes could be significantly improved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lvl="1" indent="-19430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Specific procedure(s) may no longer be necessary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lvl="1" indent="-19430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Financial penalties could be avoided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lvl="1" indent="-19430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Expensive equipment or inventory may become obsolete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lvl="1" indent="-19430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Healthcare delivery would become more inexpensive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lvl="1" indent="-19430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Delays could be reduced, increasing appointment volume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lvl="1" indent="-19430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Organizational rating(s) would increase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Ideation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|</a:t>
            </a:r>
            <a:r>
              <a:rPr lang="en-US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  <a:sym typeface="Roboto Thin"/>
              </a:rPr>
              <a:t> The Main Event </a:t>
            </a:r>
            <a:endParaRPr lang="en-US" dirty="0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0B035F2-7429-4D61-A37E-D4AE3FD30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88" y="313481"/>
            <a:ext cx="1854604" cy="3499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Blocklist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| </a:t>
            </a:r>
            <a:r>
              <a:rPr lang="en-US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Avoid Rabbit Holes</a:t>
            </a:r>
            <a:endParaRPr lang="en-US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37FD5DDE-83A5-406E-A7CF-E3A8F6DA3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88" y="313481"/>
            <a:ext cx="1854604" cy="349982"/>
          </a:xfrm>
          <a:prstGeom prst="rect">
            <a:avLst/>
          </a:prstGeom>
        </p:spPr>
      </p:pic>
      <p:sp>
        <p:nvSpPr>
          <p:cNvPr id="5" name="Google Shape;160;p24">
            <a:extLst>
              <a:ext uri="{FF2B5EF4-FFF2-40B4-BE49-F238E27FC236}">
                <a16:creationId xmlns:a16="http://schemas.microsoft.com/office/drawing/2014/main" id="{5926E753-8541-45DD-932F-D8153AEC1AC8}"/>
              </a:ext>
            </a:extLst>
          </p:cNvPr>
          <p:cNvSpPr txBox="1">
            <a:spLocks/>
          </p:cNvSpPr>
          <p:nvPr/>
        </p:nvSpPr>
        <p:spPr>
          <a:xfrm>
            <a:off x="838200" y="1069848"/>
            <a:ext cx="10515600" cy="4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For now, problems in these areas are out-of-scope…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lvl="1" indent="-76200">
              <a:lnSpc>
                <a:spcPct val="100000"/>
              </a:lnSpc>
              <a:buSzPct val="100000"/>
              <a:buFont typeface="Arial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lvl="1" indent="-194309">
              <a:lnSpc>
                <a:spcPct val="100000"/>
              </a:lnSpc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[ADD CRITERIA HERE]</a:t>
            </a:r>
          </a:p>
          <a:p>
            <a:pPr marL="457200" lvl="1" indent="0">
              <a:lnSpc>
                <a:spcPct val="100000"/>
              </a:lnSpc>
              <a:buSzPct val="100000"/>
              <a:buFont typeface="Arial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Individual Voting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|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Thin"/>
              </a:rPr>
              <a:t> </a:t>
            </a:r>
            <a:r>
              <a:rPr lang="en-US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  <a:sym typeface="Roboto Thin"/>
              </a:rPr>
              <a:t>Choose your Favorite</a:t>
            </a:r>
            <a:endParaRPr lang="en-US" dirty="0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D4F5A0C9-4E4F-4EA4-A3D3-A2D2D3BE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88" y="313481"/>
            <a:ext cx="1854604" cy="349982"/>
          </a:xfrm>
          <a:prstGeom prst="rect">
            <a:avLst/>
          </a:prstGeom>
        </p:spPr>
      </p:pic>
      <p:sp>
        <p:nvSpPr>
          <p:cNvPr id="5" name="Google Shape;160;p24">
            <a:extLst>
              <a:ext uri="{FF2B5EF4-FFF2-40B4-BE49-F238E27FC236}">
                <a16:creationId xmlns:a16="http://schemas.microsoft.com/office/drawing/2014/main" id="{E6A0856E-CF6F-40C6-B14F-62BA65224729}"/>
              </a:ext>
            </a:extLst>
          </p:cNvPr>
          <p:cNvSpPr txBox="1">
            <a:spLocks/>
          </p:cNvSpPr>
          <p:nvPr/>
        </p:nvSpPr>
        <p:spPr>
          <a:xfrm>
            <a:off x="838200" y="1069848"/>
            <a:ext cx="10515600" cy="4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Review your individual problems and select top 1-3 you feel is the ‘best’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lvl="1" indent="-194309">
              <a:lnSpc>
                <a:spcPct val="100000"/>
              </a:lnSpc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‘Best’ is open-ended, use your judgement</a:t>
            </a:r>
          </a:p>
          <a:p>
            <a:pPr marL="685800" lvl="1" indent="-194309">
              <a:lnSpc>
                <a:spcPct val="100000"/>
              </a:lnSpc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Embrace the discomfort of throwing problems away</a:t>
            </a:r>
          </a:p>
          <a:p>
            <a:pPr marL="685800" lvl="1" indent="-194309">
              <a:lnSpc>
                <a:spcPct val="100000"/>
              </a:lnSpc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Add a title to each for easy referencing</a:t>
            </a:r>
          </a:p>
          <a:p>
            <a:pPr marL="685800" lvl="1" indent="-194309">
              <a:lnSpc>
                <a:spcPct val="100000"/>
              </a:lnSpc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 prepared to briefly describe this to the group</a:t>
            </a:r>
          </a:p>
        </p:txBody>
      </p:sp>
    </p:spTree>
    <p:extLst>
      <p:ext uri="{BB962C8B-B14F-4D97-AF65-F5344CB8AC3E}">
        <p14:creationId xmlns:p14="http://schemas.microsoft.com/office/powerpoint/2010/main" val="9157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Problem Pitch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| </a:t>
            </a:r>
            <a:r>
              <a:rPr lang="en-US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One Minute per Problem</a:t>
            </a:r>
          </a:p>
        </p:txBody>
      </p:sp>
      <p:sp>
        <p:nvSpPr>
          <p:cNvPr id="4" name="Google Shape;160;p24">
            <a:extLst>
              <a:ext uri="{FF2B5EF4-FFF2-40B4-BE49-F238E27FC236}">
                <a16:creationId xmlns:a16="http://schemas.microsoft.com/office/drawing/2014/main" id="{50042D1C-8A6E-422C-A7BA-B617B3BCD3DA}"/>
              </a:ext>
            </a:extLst>
          </p:cNvPr>
          <p:cNvSpPr txBox="1">
            <a:spLocks/>
          </p:cNvSpPr>
          <p:nvPr/>
        </p:nvSpPr>
        <p:spPr>
          <a:xfrm>
            <a:off x="838200" y="1069848"/>
            <a:ext cx="10515600" cy="4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Tell us about your top problem(s)</a:t>
            </a:r>
          </a:p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Make it succinct and compelling, this may be your only opportunity to persuade other participants</a:t>
            </a:r>
          </a:p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Move them to shared space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on virtual whiteboard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0764538C-180F-461B-87B2-0F822BD26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88" y="313481"/>
            <a:ext cx="1854604" cy="3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838200" y="1069848"/>
            <a:ext cx="8999088" cy="4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Final Vote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|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Thin"/>
              </a:rPr>
              <a:t> </a:t>
            </a:r>
            <a:r>
              <a:rPr lang="en-US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  <a:sym typeface="Roboto Thin"/>
              </a:rPr>
              <a:t>Democratic Problem Discovery </a:t>
            </a:r>
            <a:endParaRPr lang="en-US" dirty="0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7B30E7BB-4C2C-42D7-A93A-2D01279E6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88" y="313481"/>
            <a:ext cx="1854604" cy="349982"/>
          </a:xfrm>
          <a:prstGeom prst="rect">
            <a:avLst/>
          </a:prstGeom>
        </p:spPr>
      </p:pic>
      <p:sp>
        <p:nvSpPr>
          <p:cNvPr id="5" name="Google Shape;160;p24">
            <a:extLst>
              <a:ext uri="{FF2B5EF4-FFF2-40B4-BE49-F238E27FC236}">
                <a16:creationId xmlns:a16="http://schemas.microsoft.com/office/drawing/2014/main" id="{44A43675-9698-4289-BE38-D620E5328319}"/>
              </a:ext>
            </a:extLst>
          </p:cNvPr>
          <p:cNvSpPr txBox="1">
            <a:spLocks/>
          </p:cNvSpPr>
          <p:nvPr/>
        </p:nvSpPr>
        <p:spPr>
          <a:xfrm>
            <a:off x="838200" y="1069847"/>
            <a:ext cx="8999088" cy="4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Now is the time to ask clarifying questions before the vote</a:t>
            </a:r>
          </a:p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Each participant gets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three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votes</a:t>
            </a:r>
          </a:p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Distribution is up to you</a:t>
            </a:r>
          </a:p>
          <a:p>
            <a:pPr lvl="1" indent="-457200"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For example, you may vote three times for same problem; or for three different ones</a:t>
            </a:r>
          </a:p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Google Shape;202;p30">
            <a:extLst>
              <a:ext uri="{FF2B5EF4-FFF2-40B4-BE49-F238E27FC236}">
                <a16:creationId xmlns:a16="http://schemas.microsoft.com/office/drawing/2014/main" id="{9610A17D-BACD-4445-8DA5-135797D6B3F4}"/>
              </a:ext>
            </a:extLst>
          </p:cNvPr>
          <p:cNvSpPr/>
          <p:nvPr/>
        </p:nvSpPr>
        <p:spPr>
          <a:xfrm>
            <a:off x="10392506" y="1250688"/>
            <a:ext cx="776749" cy="77674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" name="Google Shape;203;p30">
            <a:extLst>
              <a:ext uri="{FF2B5EF4-FFF2-40B4-BE49-F238E27FC236}">
                <a16:creationId xmlns:a16="http://schemas.microsoft.com/office/drawing/2014/main" id="{E87873EC-CC22-4355-8E16-42F49D91CA5B}"/>
              </a:ext>
            </a:extLst>
          </p:cNvPr>
          <p:cNvSpPr/>
          <p:nvPr/>
        </p:nvSpPr>
        <p:spPr>
          <a:xfrm>
            <a:off x="10392505" y="2239359"/>
            <a:ext cx="776749" cy="776749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Google Shape;204;p30">
            <a:extLst>
              <a:ext uri="{FF2B5EF4-FFF2-40B4-BE49-F238E27FC236}">
                <a16:creationId xmlns:a16="http://schemas.microsoft.com/office/drawing/2014/main" id="{F8C7B8E2-A721-4E5F-891C-D674B7456B24}"/>
              </a:ext>
            </a:extLst>
          </p:cNvPr>
          <p:cNvSpPr/>
          <p:nvPr/>
        </p:nvSpPr>
        <p:spPr>
          <a:xfrm>
            <a:off x="10392505" y="3205038"/>
            <a:ext cx="776749" cy="776749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160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/>
        </p:nvSpPr>
        <p:spPr>
          <a:xfrm>
            <a:off x="868326" y="2898435"/>
            <a:ext cx="10455348" cy="10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Roboto Black"/>
              <a:buNone/>
            </a:pPr>
            <a:r>
              <a:rPr lang="en-US" sz="6000" b="0" i="0" u="none" strike="noStrike" cap="none" dirty="0">
                <a:solidFill>
                  <a:srgbClr val="262626"/>
                </a:solidFill>
                <a:latin typeface="Roboto Black"/>
                <a:ea typeface="Roboto Black"/>
                <a:cs typeface="Roboto Black"/>
                <a:sym typeface="Roboto Black"/>
              </a:rPr>
              <a:t>Done!</a:t>
            </a:r>
            <a:endParaRPr sz="4800" b="0" i="0" u="none" strike="noStrike" cap="none" dirty="0">
              <a:solidFill>
                <a:srgbClr val="26262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/>
        </p:nvSpPr>
        <p:spPr>
          <a:xfrm>
            <a:off x="868326" y="2898435"/>
            <a:ext cx="10455348" cy="10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Roboto Black"/>
              <a:buNone/>
            </a:pPr>
            <a:r>
              <a:rPr lang="en-US" sz="6000" b="0" i="0" u="none" strike="noStrike" cap="none" dirty="0">
                <a:solidFill>
                  <a:srgbClr val="262626"/>
                </a:solidFill>
                <a:latin typeface="Roboto Black"/>
                <a:ea typeface="Roboto Black"/>
                <a:cs typeface="Roboto Black"/>
                <a:sym typeface="Roboto Black"/>
              </a:rPr>
              <a:t>Thank you!</a:t>
            </a:r>
            <a:endParaRPr sz="4800" b="0" i="0" u="none" strike="noStrike" cap="none" dirty="0">
              <a:solidFill>
                <a:srgbClr val="26262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" name="Google Shape;167;p25">
            <a:extLst>
              <a:ext uri="{FF2B5EF4-FFF2-40B4-BE49-F238E27FC236}">
                <a16:creationId xmlns:a16="http://schemas.microsoft.com/office/drawing/2014/main" id="{A23B6035-8457-47CF-AA78-9E5056ACF934}"/>
              </a:ext>
            </a:extLst>
          </p:cNvPr>
          <p:cNvSpPr txBox="1"/>
          <p:nvPr/>
        </p:nvSpPr>
        <p:spPr>
          <a:xfrm>
            <a:off x="868326" y="4240443"/>
            <a:ext cx="10455348" cy="10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Roboto Black"/>
              <a:buNone/>
            </a:pPr>
            <a:r>
              <a:rPr lang="en-US" sz="3200" b="0" i="0" u="none" strike="noStrike" cap="none" dirty="0">
                <a:solidFill>
                  <a:srgbClr val="262626"/>
                </a:solidFill>
                <a:latin typeface="Roboto Black"/>
                <a:ea typeface="Roboto Black"/>
                <a:cs typeface="Roboto Black"/>
                <a:sym typeface="Roboto Black"/>
              </a:rPr>
              <a:t>…and some final comments</a:t>
            </a:r>
            <a:endParaRPr sz="2400" b="0" i="0" u="none" strike="noStrike" cap="none" dirty="0">
              <a:solidFill>
                <a:srgbClr val="26262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63063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Roboto"/>
              <a:buNone/>
            </a:pP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Welcome |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  <a:sym typeface="Roboto Light"/>
              </a:rPr>
              <a:t>Facilitator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1843936" y="148407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" descr="User with solid fill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96766" y="1484077"/>
            <a:ext cx="4198468" cy="419846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body" idx="1"/>
          </p:nvPr>
        </p:nvSpPr>
        <p:spPr>
          <a:xfrm>
            <a:off x="2690037" y="1816147"/>
            <a:ext cx="8663764" cy="365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Session may be recorded. Audio recordings for internal use only.</a:t>
            </a:r>
            <a:br>
              <a:rPr lang="en-US" dirty="0"/>
            </a:b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Please provide name and email for follow up questions or clarifications.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Welcome</a:t>
            </a:r>
            <a:r>
              <a:rPr lang="en-US" sz="3600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 </a:t>
            </a:r>
            <a:r>
              <a:rPr lang="en-US" sz="3600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|</a:t>
            </a:r>
            <a:r>
              <a:rPr lang="en-US" sz="3600" dirty="0">
                <a:solidFill>
                  <a:srgbClr val="17161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 </a:t>
            </a:r>
            <a:r>
              <a:rPr lang="en-US" dirty="0">
                <a:latin typeface="Roboto Thin"/>
                <a:ea typeface="Roboto Thin"/>
                <a:cs typeface="Roboto Thin"/>
                <a:sym typeface="Roboto Thin"/>
              </a:rPr>
              <a:t>Before Getting Started</a:t>
            </a:r>
            <a:endParaRPr dirty="0"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96" name="Google Shape;96;p6" descr="Radio microphon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5022" y="181614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 descr="Envelop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022" y="371809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body" idx="1"/>
          </p:nvPr>
        </p:nvSpPr>
        <p:spPr>
          <a:xfrm>
            <a:off x="838201" y="1948704"/>
            <a:ext cx="4967796" cy="323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Light"/>
              </a:rPr>
              <a:t>Today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  <a:sym typeface="Roboto Light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Medium"/>
              </a:rPr>
              <a:t>Identify 3 high-impact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Medium"/>
              </a:rPr>
              <a:t>linical problems</a:t>
            </a: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Welcome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 | </a:t>
            </a:r>
            <a:r>
              <a:rPr lang="en-US" dirty="0">
                <a:latin typeface="Roboto Thin"/>
                <a:ea typeface="Roboto Thin"/>
                <a:cs typeface="Roboto Thin"/>
                <a:sym typeface="Roboto Thin"/>
              </a:rPr>
              <a:t>Goals</a:t>
            </a:r>
            <a:endParaRPr dirty="0"/>
          </a:p>
        </p:txBody>
      </p:sp>
      <p:sp>
        <p:nvSpPr>
          <p:cNvPr id="6" name="Google Shape;109;p8">
            <a:extLst>
              <a:ext uri="{FF2B5EF4-FFF2-40B4-BE49-F238E27FC236}">
                <a16:creationId xmlns:a16="http://schemas.microsoft.com/office/drawing/2014/main" id="{59E04C17-4508-4A61-A932-762A4C0A938A}"/>
              </a:ext>
            </a:extLst>
          </p:cNvPr>
          <p:cNvSpPr txBox="1">
            <a:spLocks/>
          </p:cNvSpPr>
          <p:nvPr/>
        </p:nvSpPr>
        <p:spPr>
          <a:xfrm>
            <a:off x="6096000" y="1948704"/>
            <a:ext cx="5331781" cy="323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Light"/>
              </a:rPr>
              <a:t>Long Term</a:t>
            </a:r>
          </a:p>
          <a:p>
            <a:pPr marL="0" indent="0">
              <a:spcBef>
                <a:spcPts val="2133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Develop a medical device solution to address identified problem</a:t>
            </a:r>
          </a:p>
          <a:p>
            <a:pPr marL="0" indent="0">
              <a:spcBef>
                <a:spcPts val="2133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or</a:t>
            </a:r>
          </a:p>
          <a:p>
            <a:pPr marL="0" indent="0">
              <a:spcBef>
                <a:spcPts val="2133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Develop a set of new practices focused on quality improvement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2133"/>
              </a:spcBef>
              <a:buFont typeface="Arial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body" idx="1"/>
          </p:nvPr>
        </p:nvSpPr>
        <p:spPr>
          <a:xfrm>
            <a:off x="838201" y="1203013"/>
            <a:ext cx="3076852" cy="4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Welcome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Warm-up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Reflection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Ideation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Blocklist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Individual Voting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Problem Pitch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Final Vote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Wrap-up</a:t>
            </a:r>
            <a:b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endParaRPr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Welcome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 | </a:t>
            </a:r>
            <a:r>
              <a:rPr lang="en-US" dirty="0">
                <a:latin typeface="Roboto Thin"/>
                <a:ea typeface="Roboto Thin"/>
                <a:cs typeface="Roboto Thin"/>
                <a:sym typeface="Roboto Thin"/>
              </a:rPr>
              <a:t>MicroSprint Steps</a:t>
            </a:r>
            <a:endParaRPr dirty="0"/>
          </a:p>
        </p:txBody>
      </p:sp>
      <p:sp>
        <p:nvSpPr>
          <p:cNvPr id="4" name="Google Shape;109;p8">
            <a:extLst>
              <a:ext uri="{FF2B5EF4-FFF2-40B4-BE49-F238E27FC236}">
                <a16:creationId xmlns:a16="http://schemas.microsoft.com/office/drawing/2014/main" id="{12291074-1FDC-4B91-A27F-B243C369DDF6}"/>
              </a:ext>
            </a:extLst>
          </p:cNvPr>
          <p:cNvSpPr txBox="1">
            <a:spLocks/>
          </p:cNvSpPr>
          <p:nvPr/>
        </p:nvSpPr>
        <p:spPr>
          <a:xfrm>
            <a:off x="4083727" y="1203013"/>
            <a:ext cx="6892236" cy="4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50800" indent="0"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Overview, rules and housekeeping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Creative exercise to shift mindset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Quiet period to consider facilitator prompts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Brainstorming problems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Quick filter for out-of-scope problems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Pick your personal best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Tell us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Group voting for ‘best’ problem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Final words and next steps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2133"/>
              </a:spcBef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4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838200" y="118872"/>
            <a:ext cx="10515600" cy="73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Welcome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 |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Thin"/>
                <a:ea typeface="Roboto Thin"/>
                <a:cs typeface="Roboto Thin"/>
                <a:sym typeface="Roboto Thin"/>
              </a:rPr>
              <a:t>Virtual Whiteboard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29191441-5253-4DD2-8A7F-9B7FC4EE2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88" y="313481"/>
            <a:ext cx="1854604" cy="349982"/>
          </a:xfrm>
          <a:prstGeom prst="rect">
            <a:avLst/>
          </a:prstGeom>
        </p:spPr>
      </p:pic>
      <p:pic>
        <p:nvPicPr>
          <p:cNvPr id="6" name="Picture 5" descr="A person looking at a screen&#10;&#10;Description automatically generated with medium confidence">
            <a:extLst>
              <a:ext uri="{FF2B5EF4-FFF2-40B4-BE49-F238E27FC236}">
                <a16:creationId xmlns:a16="http://schemas.microsoft.com/office/drawing/2014/main" id="{E0777879-AB59-434B-AE21-96C5FF8BB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1179"/>
            <a:ext cx="6843860" cy="2908641"/>
          </a:xfrm>
          <a:prstGeom prst="rect">
            <a:avLst/>
          </a:prstGeom>
        </p:spPr>
      </p:pic>
      <p:sp>
        <p:nvSpPr>
          <p:cNvPr id="9" name="Google Shape;109;p8">
            <a:extLst>
              <a:ext uri="{FF2B5EF4-FFF2-40B4-BE49-F238E27FC236}">
                <a16:creationId xmlns:a16="http://schemas.microsoft.com/office/drawing/2014/main" id="{3D9DB36F-F188-41B1-BF98-5F19C53125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97476" y="4128483"/>
            <a:ext cx="9694416" cy="241603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roxima Nova" panose="02000506030000020004" pitchFamily="50" charset="0"/>
              </a:rPr>
              <a:t>🚀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 </a:t>
            </a:r>
            <a:r>
              <a:rPr lang="en-US" sz="20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 Tips</a:t>
            </a:r>
          </a:p>
          <a:p>
            <a:pPr marL="574675" indent="-347663"/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Double click on the background of a mural to create a sticky note</a:t>
            </a:r>
          </a:p>
          <a:p>
            <a:pPr marL="574675" indent="-347663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After adding text to a sticky, press tab to create a new one</a:t>
            </a:r>
          </a:p>
          <a:p>
            <a:pPr marL="574675" indent="-347663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Zoom with scroll wheel on your mouse or trackpad on your laptop</a:t>
            </a:r>
          </a:p>
          <a:p>
            <a:pPr marL="574675" indent="-347663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Pan by holding spacebar and dragging to area of interest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4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838200" y="1069848"/>
            <a:ext cx="10515600" cy="4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Medium"/>
              </a:rPr>
              <a:t>Put phone away, please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Avoid solutions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Avoid crosstalk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Trust the process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Medium"/>
              </a:rPr>
              <a:t>Stay on time</a:t>
            </a:r>
          </a:p>
        </p:txBody>
      </p:sp>
      <p:sp>
        <p:nvSpPr>
          <p:cNvPr id="123" name="Google Shape;123;p11"/>
          <p:cNvSpPr txBox="1">
            <a:spLocks noGrp="1"/>
          </p:cNvSpPr>
          <p:nvPr>
            <p:ph type="title"/>
          </p:nvPr>
        </p:nvSpPr>
        <p:spPr>
          <a:xfrm>
            <a:off x="838199" y="118875"/>
            <a:ext cx="10885371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Welcome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 | </a:t>
            </a:r>
            <a:r>
              <a:rPr lang="en-US" dirty="0">
                <a:latin typeface="Roboto Thin"/>
                <a:ea typeface="Roboto Thin"/>
                <a:cs typeface="Roboto Thin"/>
                <a:sym typeface="Roboto Thin"/>
              </a:rPr>
              <a:t>Rules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838200" y="1069848"/>
            <a:ext cx="10515600" cy="4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Medium"/>
              </a:rPr>
              <a:t>Quantity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Medium"/>
              </a:rPr>
              <a:t>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Medium"/>
              </a:rPr>
              <a:t> Quality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/>
              </a:rPr>
              <a:t>Every problem counts, no matter the scale 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 Light"/>
              </a:rPr>
              <a:t>Suspend judgement, ignore constraints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" name="Google Shape;123;p11"/>
          <p:cNvSpPr txBox="1">
            <a:spLocks noGrp="1"/>
          </p:cNvSpPr>
          <p:nvPr>
            <p:ph type="title"/>
          </p:nvPr>
        </p:nvSpPr>
        <p:spPr>
          <a:xfrm>
            <a:off x="838199" y="118875"/>
            <a:ext cx="10885371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600"/>
              <a:buFont typeface="Roboto Medium"/>
              <a:buNone/>
            </a:pP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Welcome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"/>
              </a:rPr>
              <a:t> | </a:t>
            </a:r>
            <a:r>
              <a:rPr lang="en-US" dirty="0">
                <a:latin typeface="Roboto Thin"/>
                <a:ea typeface="Roboto Thin"/>
                <a:cs typeface="Roboto Medium" panose="02000000000000000000" pitchFamily="2" charset="0"/>
                <a:sym typeface="Roboto Thin"/>
              </a:rPr>
              <a:t>Coming Up with Clinical Problems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703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868326" y="2367871"/>
            <a:ext cx="10455348" cy="10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Roboto Black"/>
              <a:buNone/>
            </a:pPr>
            <a:r>
              <a:rPr lang="en-US" sz="6000" b="0" i="0" u="none" strike="noStrike" cap="none" dirty="0">
                <a:solidFill>
                  <a:srgbClr val="262626"/>
                </a:solidFill>
                <a:latin typeface="Roboto Black"/>
                <a:ea typeface="Roboto Black"/>
                <a:cs typeface="Roboto Black"/>
                <a:sym typeface="Roboto Black"/>
              </a:rPr>
              <a:t>Let’s Start!</a:t>
            </a:r>
            <a:endParaRPr sz="4800" b="0" i="0" u="none" strike="noStrike" cap="none" dirty="0">
              <a:solidFill>
                <a:srgbClr val="26262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stTraCS Master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blem Discovery MicroSprint_v1.9.X DRAFT" id="{0E27DBAD-5B27-4CCC-A494-46C63A724EF7}" vid="{45D8657E-1857-48B6-A40F-E4D0E82577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Problem Discovery MicroSprint_v1.9.X DRAFT</Template>
  <TotalTime>330</TotalTime>
  <Words>640</Words>
  <Application>Microsoft Office PowerPoint</Application>
  <PresentationFormat>Widescreen</PresentationFormat>
  <Paragraphs>145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Roboto Light</vt:lpstr>
      <vt:lpstr>Arial</vt:lpstr>
      <vt:lpstr>Roboto</vt:lpstr>
      <vt:lpstr>Roboto Black</vt:lpstr>
      <vt:lpstr>Proxima Nova</vt:lpstr>
      <vt:lpstr>Roboto Medium</vt:lpstr>
      <vt:lpstr>Calibri</vt:lpstr>
      <vt:lpstr>Roboto Thin</vt:lpstr>
      <vt:lpstr>FastTraCS Master 2</vt:lpstr>
      <vt:lpstr>Problem Discovery MicroSprint</vt:lpstr>
      <vt:lpstr>Welcome | Facilitator</vt:lpstr>
      <vt:lpstr>Welcome | Before Getting Started</vt:lpstr>
      <vt:lpstr>Welcome | Goals</vt:lpstr>
      <vt:lpstr>Welcome | MicroSprint Steps</vt:lpstr>
      <vt:lpstr>Welcome | Virtual Whiteboard</vt:lpstr>
      <vt:lpstr>Welcome | Rules</vt:lpstr>
      <vt:lpstr>Welcome | Coming Up with Clinical Problems</vt:lpstr>
      <vt:lpstr>PowerPoint Presentation</vt:lpstr>
      <vt:lpstr>Warm-up | Cultivate an Elastic Mind </vt:lpstr>
      <vt:lpstr>Reflection | Challenge Statement</vt:lpstr>
      <vt:lpstr>Reflection | Format Clinical Problems</vt:lpstr>
      <vt:lpstr>Ideation | The Main Event </vt:lpstr>
      <vt:lpstr>Blocklist | Avoid Rabbit Holes</vt:lpstr>
      <vt:lpstr>Individual Voting | Choose your Favorite</vt:lpstr>
      <vt:lpstr>Problem Pitch | One Minute per Problem</vt:lpstr>
      <vt:lpstr>Final Vote | Democratic Problem Discovery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Kant</dc:creator>
  <cp:lastModifiedBy>Kant, Andrew C.</cp:lastModifiedBy>
  <cp:revision>11</cp:revision>
  <dcterms:created xsi:type="dcterms:W3CDTF">2021-12-01T18:55:40Z</dcterms:created>
  <dcterms:modified xsi:type="dcterms:W3CDTF">2021-12-07T19:16:06Z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97a674-7015-45e4-9243-694983dce6cb_Enabled">
    <vt:lpwstr>true</vt:lpwstr>
  </property>
  <property fmtid="{D5CDD505-2E9C-101B-9397-08002B2CF9AE}" pid="3" name="MSIP_Label_2b97a674-7015-45e4-9243-694983dce6cb_SetDate">
    <vt:lpwstr>2021-07-13T23:38:34Z</vt:lpwstr>
  </property>
  <property fmtid="{D5CDD505-2E9C-101B-9397-08002B2CF9AE}" pid="4" name="MSIP_Label_2b97a674-7015-45e4-9243-694983dce6cb_Method">
    <vt:lpwstr>Privileged</vt:lpwstr>
  </property>
  <property fmtid="{D5CDD505-2E9C-101B-9397-08002B2CF9AE}" pid="5" name="MSIP_Label_2b97a674-7015-45e4-9243-694983dce6cb_Name">
    <vt:lpwstr>Tier 0-Public Information</vt:lpwstr>
  </property>
  <property fmtid="{D5CDD505-2E9C-101B-9397-08002B2CF9AE}" pid="6" name="MSIP_Label_2b97a674-7015-45e4-9243-694983dce6cb_SiteId">
    <vt:lpwstr>58b3d54f-16c9-42d3-af08-1fcabd095666</vt:lpwstr>
  </property>
  <property fmtid="{D5CDD505-2E9C-101B-9397-08002B2CF9AE}" pid="7" name="MSIP_Label_2b97a674-7015-45e4-9243-694983dce6cb_ActionId">
    <vt:lpwstr>57313860-a934-497c-9a8c-cd0a43b9f177</vt:lpwstr>
  </property>
  <property fmtid="{D5CDD505-2E9C-101B-9397-08002B2CF9AE}" pid="8" name="MSIP_Label_2b97a674-7015-45e4-9243-694983dce6cb_ContentBits">
    <vt:lpwstr>0</vt:lpwstr>
  </property>
  <property fmtid="{D5CDD505-2E9C-101B-9397-08002B2CF9AE}" pid="9" name="ContentTypeId">
    <vt:lpwstr>0x010100D07C1477B9866744955809AFC030BBE2</vt:lpwstr>
  </property>
</Properties>
</file>